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69" r:id="rId15"/>
    <p:sldId id="271" r:id="rId16"/>
    <p:sldId id="267" r:id="rId17"/>
    <p:sldId id="268" r:id="rId18"/>
    <p:sldId id="276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F06E1E"/>
    <a:srgbClr val="1380C5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B248-DE54-4F49-9039-97EFEB62F36D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0D52-EFB6-48CE-B388-00F2EE3B0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9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0D52-EFB6-48CE-B388-00F2EE3B05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 J2399: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Adaptive Cruise Control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Operating Characteristics and User Interface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 15622: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Intelligent transport systems -- Adaptive Cruise Control systems -- Performance requirements and test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0D52-EFB6-48CE-B388-00F2EE3B05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Vienna</a:t>
            </a:r>
            <a:r>
              <a:rPr lang="hu-HU" dirty="0" smtClean="0"/>
              <a:t> </a:t>
            </a:r>
            <a:r>
              <a:rPr lang="hu-HU" dirty="0" err="1" smtClean="0"/>
              <a:t>convention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road</a:t>
            </a:r>
            <a:r>
              <a:rPr lang="hu-HU" dirty="0" smtClean="0"/>
              <a:t> </a:t>
            </a:r>
            <a:r>
              <a:rPr lang="hu-HU" dirty="0" err="1" smtClean="0"/>
              <a:t>vehicles</a:t>
            </a:r>
            <a:r>
              <a:rPr lang="hu-HU" dirty="0" smtClean="0"/>
              <a:t>: </a:t>
            </a:r>
            <a:r>
              <a:rPr lang="hu-HU" dirty="0" err="1" smtClean="0"/>
              <a:t>article</a:t>
            </a:r>
            <a:r>
              <a:rPr lang="hu-HU" dirty="0" smtClean="0"/>
              <a:t> 8 </a:t>
            </a:r>
            <a:r>
              <a:rPr lang="hu-HU" dirty="0" err="1" smtClean="0"/>
              <a:t>paragraph</a:t>
            </a:r>
            <a:r>
              <a:rPr lang="hu-HU" dirty="0" smtClean="0"/>
              <a:t> 1: </a:t>
            </a:r>
            <a:r>
              <a:rPr lang="en-US" dirty="0" smtClean="0"/>
              <a:t>Every moving vehicle or combination of vehicles shall have a driver. </a:t>
            </a:r>
            <a:endParaRPr lang="hu-HU" dirty="0" smtClean="0"/>
          </a:p>
          <a:p>
            <a:r>
              <a:rPr lang="hu-HU" dirty="0" err="1" smtClean="0"/>
              <a:t>Vienna</a:t>
            </a:r>
            <a:r>
              <a:rPr lang="hu-HU" dirty="0" smtClean="0"/>
              <a:t> </a:t>
            </a:r>
            <a:r>
              <a:rPr lang="hu-HU" dirty="0" err="1" smtClean="0"/>
              <a:t>convention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road</a:t>
            </a:r>
            <a:r>
              <a:rPr lang="hu-HU" dirty="0" smtClean="0"/>
              <a:t> </a:t>
            </a:r>
            <a:r>
              <a:rPr lang="hu-HU" dirty="0" err="1" smtClean="0"/>
              <a:t>vehicles</a:t>
            </a:r>
            <a:r>
              <a:rPr lang="hu-HU" dirty="0" smtClean="0"/>
              <a:t>: </a:t>
            </a:r>
            <a:r>
              <a:rPr lang="hu-HU" dirty="0" err="1" smtClean="0"/>
              <a:t>article</a:t>
            </a:r>
            <a:r>
              <a:rPr lang="hu-HU" dirty="0" smtClean="0"/>
              <a:t> 8 </a:t>
            </a:r>
            <a:r>
              <a:rPr lang="hu-HU" dirty="0" err="1" smtClean="0"/>
              <a:t>paragraph</a:t>
            </a:r>
            <a:r>
              <a:rPr lang="hu-HU" dirty="0" smtClean="0"/>
              <a:t> 5: </a:t>
            </a:r>
            <a:r>
              <a:rPr lang="en-US" dirty="0" smtClean="0"/>
              <a:t>Every driver shall at all times be able to control his vehicle or to guide his animals.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0D52-EFB6-48CE-B388-00F2EE3B05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13989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4DF5-6F07-644D-9AB4-D36B526BF6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6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12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89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02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27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46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11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32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283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87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4DF5-6F07-644D-9AB4-D36B526BF6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091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272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38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707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872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61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77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63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59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291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4DF5-6F07-644D-9AB4-D36B526BF6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88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075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10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2575"/>
            <a:ext cx="4038600" cy="32637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82574"/>
            <a:ext cx="4038600" cy="32637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4DF5-6F07-644D-9AB4-D36B526BF6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0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4DF5-6F07-644D-9AB4-D36B526BF6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4DF5-6F07-644D-9AB4-D36B526BF6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4DF5-6F07-644D-9AB4-D36B526BF6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2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646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84522"/>
            <a:ext cx="5111750" cy="33101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84522"/>
            <a:ext cx="3008313" cy="3310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4DF5-6F07-644D-9AB4-D36B526BF6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6895"/>
            <a:ext cx="5486400" cy="24487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4DF5-6F07-644D-9AB4-D36B526BF6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164365"/>
            <a:ext cx="7581390" cy="71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905991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080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4DF5-6F07-644D-9AB4-D36B526BF67A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7859" y="477438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3391" y="4767263"/>
            <a:ext cx="6825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5E99-81D1-0E4C-82F4-DC1E964F594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8363191" y="676137"/>
            <a:ext cx="150928" cy="1509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1380C5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380C5"/>
        </a:buClr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380C5"/>
        </a:buClr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0BA21-3CB6-45C3-B15D-DB44CD1D08C4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15F5-73A7-4B4B-88B8-F19118D25E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83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1883-83DB-4101-9267-45E389850910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B770E-0291-4E9C-A139-DBCD06AFF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59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l.inria.fr/hal-00799218/document" TargetMode="External"/><Relationship Id="rId5" Type="http://schemas.openxmlformats.org/officeDocument/2006/relationships/hyperlink" Target="http://www.etsi.org/deliver/etsi_ts/102600_102699/10263703/01.01.01_60/ts_10263703v010101p.pdf" TargetMode="External"/><Relationship Id="rId4" Type="http://schemas.openxmlformats.org/officeDocument/2006/relationships/hyperlink" Target="http://www.etsi.org/deliver/etsi_ts/102600_102699/10263702/01.02.01_60/ts_10263702v010201p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mobilitysupport.eu/library/imobility-forum/working-groups/active/legal-issues/meetings-8/2012-6/10-jul-2012/1869-li-wg-legal-aspects-of-cooperative-systems-c2x-10-jul-2012/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Intelligens közlekedés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Smart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City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Meetup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2016 május 25.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hu-HU" sz="2400" b="1" dirty="0">
                <a:latin typeface="Arial" charset="0"/>
                <a:cs typeface="Arial" charset="0"/>
              </a:rPr>
              <a:t>Csepinszky András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Okosabban…</a:t>
            </a:r>
            <a:endParaRPr lang="hu-HU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3543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380C5"/>
              </a:buClr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380C5"/>
              </a:buClr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V2I – I2V – Interakció a forgalomirányítási infrastruktúrával</a:t>
            </a:r>
          </a:p>
          <a:p>
            <a:pPr lvl="1"/>
            <a:r>
              <a:rPr lang="hu-HU" dirty="0" smtClean="0"/>
              <a:t>Signal phase and timing (Spat) (SAE </a:t>
            </a:r>
            <a:r>
              <a:rPr lang="hu-HU" dirty="0" smtClean="0"/>
              <a:t>J2735 </a:t>
            </a:r>
            <a:r>
              <a:rPr lang="hu-HU" dirty="0" smtClean="0"/>
              <a:t>&amp; ISO/AWI TS 19091)</a:t>
            </a:r>
          </a:p>
          <a:p>
            <a:pPr lvl="1"/>
            <a:r>
              <a:rPr lang="hu-HU" dirty="0" smtClean="0"/>
              <a:t>Jármű szenzor adatok (ISO </a:t>
            </a:r>
            <a:r>
              <a:rPr lang="hu-HU" dirty="0" smtClean="0"/>
              <a:t>TS </a:t>
            </a:r>
            <a:r>
              <a:rPr lang="hu-HU" dirty="0" smtClean="0"/>
              <a:t>29284, </a:t>
            </a:r>
            <a:r>
              <a:rPr lang="hu-HU" dirty="0" err="1" smtClean="0"/>
              <a:t>stb</a:t>
            </a:r>
            <a:r>
              <a:rPr lang="hu-HU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Forgalom és utazási információk (TMC </a:t>
            </a:r>
            <a:r>
              <a:rPr lang="hu-HU" dirty="0" smtClean="0"/>
              <a:t>&amp; TPEG) (ISO 14819 és ISO TS 21219)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marL="0" indent="0">
              <a:buFont typeface="Arial"/>
              <a:buNone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Kihívás: </a:t>
            </a:r>
            <a:r>
              <a:rPr lang="hu-HU" dirty="0" smtClean="0"/>
              <a:t>Kié a járműből származó adat? Hogyan használható fel? Személyiségi jogok? Használható az adat rendőri célokra?</a:t>
            </a:r>
          </a:p>
          <a:p>
            <a:pPr marL="0" indent="0">
              <a:buFont typeface="Arial"/>
              <a:buNone/>
            </a:pPr>
            <a:r>
              <a:rPr lang="hu-HU" dirty="0" smtClean="0"/>
              <a:t>Egységes szabványra és szabályozásra van szükség.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84" y="2774312"/>
            <a:ext cx="2035991" cy="133772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66185" y="3284608"/>
            <a:ext cx="467774" cy="298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0190" y="2929973"/>
            <a:ext cx="1649818" cy="970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Prioritás-kezelés a közlekedésben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Globális </a:t>
            </a:r>
            <a:r>
              <a:rPr lang="hu-HU" dirty="0" err="1" smtClean="0"/>
              <a:t>use-case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588704" y="1103341"/>
            <a:ext cx="3408480" cy="1089412"/>
          </a:xfrm>
          <a:prstGeom prst="cloud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</a:rPr>
              <a:t>OEM </a:t>
            </a:r>
            <a:r>
              <a:rPr lang="hu-HU" b="1" dirty="0" smtClean="0">
                <a:solidFill>
                  <a:schemeClr val="tx1"/>
                </a:solidFill>
              </a:rPr>
              <a:t>felhő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64534"/>
            <a:ext cx="9143999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" y="4201334"/>
            <a:ext cx="9143999" cy="515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4033" y="4789161"/>
            <a:ext cx="9259746" cy="4797"/>
          </a:xfrm>
          <a:prstGeom prst="line">
            <a:avLst/>
          </a:prstGeom>
          <a:ln w="222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217305" y="2860180"/>
            <a:ext cx="3373888" cy="1493937"/>
          </a:xfrm>
          <a:custGeom>
            <a:avLst/>
            <a:gdLst>
              <a:gd name="connsiteX0" fmla="*/ 3586163 w 3586163"/>
              <a:gd name="connsiteY0" fmla="*/ 1536699 h 1536699"/>
              <a:gd name="connsiteX1" fmla="*/ 2628900 w 3586163"/>
              <a:gd name="connsiteY1" fmla="*/ 241299 h 1536699"/>
              <a:gd name="connsiteX2" fmla="*/ 0 w 3586163"/>
              <a:gd name="connsiteY2" fmla="*/ 3174 h 153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6163" h="1536699">
                <a:moveTo>
                  <a:pt x="3586163" y="1536699"/>
                </a:moveTo>
                <a:cubicBezTo>
                  <a:pt x="3406378" y="1016792"/>
                  <a:pt x="3226594" y="496886"/>
                  <a:pt x="2628900" y="241299"/>
                </a:cubicBezTo>
                <a:cubicBezTo>
                  <a:pt x="2031206" y="-14289"/>
                  <a:pt x="1015603" y="-5558"/>
                  <a:pt x="0" y="3174"/>
                </a:cubicBez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05165" y="2850040"/>
            <a:ext cx="1207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V2I &amp; I2V </a:t>
            </a:r>
            <a:r>
              <a:rPr lang="hu-HU" sz="800" dirty="0" smtClean="0"/>
              <a:t>kommunikáció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78" y="1205956"/>
            <a:ext cx="651408" cy="461414"/>
          </a:xfrm>
          <a:prstGeom prst="rect">
            <a:avLst/>
          </a:prstGeom>
        </p:spPr>
      </p:pic>
      <p:pic>
        <p:nvPicPr>
          <p:cNvPr id="11" name="Picture 8" descr="http://trafficlogix.com/mediafiles/img/prodLargeImg_sp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06" y="3592958"/>
            <a:ext cx="351300" cy="48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matrox.com/graphics/media/image/landing/display_wall/display_w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54" y="2349124"/>
            <a:ext cx="1229954" cy="7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4365613"/>
            <a:ext cx="495300" cy="257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476" y="4358731"/>
            <a:ext cx="495300" cy="2571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34475" y="4354117"/>
            <a:ext cx="532744" cy="257175"/>
            <a:chOff x="4759336" y="6244718"/>
            <a:chExt cx="532744" cy="2571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6780" y="6244718"/>
              <a:ext cx="495300" cy="257175"/>
            </a:xfrm>
            <a:prstGeom prst="rect">
              <a:avLst/>
            </a:prstGeom>
          </p:spPr>
        </p:pic>
        <p:sp>
          <p:nvSpPr>
            <p:cNvPr id="17" name="Isosceles Triangle 16"/>
            <p:cNvSpPr/>
            <p:nvPr/>
          </p:nvSpPr>
          <p:spPr>
            <a:xfrm rot="5400000">
              <a:off x="4762212" y="6265472"/>
              <a:ext cx="69133" cy="7488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4762213" y="6385857"/>
              <a:ext cx="69133" cy="7488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71533" y="4215725"/>
            <a:ext cx="396177" cy="541825"/>
            <a:chOff x="5596394" y="6106326"/>
            <a:chExt cx="396177" cy="5418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60605">
              <a:off x="5550386" y="6249331"/>
              <a:ext cx="495300" cy="257175"/>
            </a:xfrm>
            <a:prstGeom prst="rect">
              <a:avLst/>
            </a:prstGeom>
          </p:spPr>
        </p:pic>
        <p:sp>
          <p:nvSpPr>
            <p:cNvPr id="21" name="Isosceles Triangle 20"/>
            <p:cNvSpPr/>
            <p:nvPr/>
          </p:nvSpPr>
          <p:spPr>
            <a:xfrm rot="1637852">
              <a:off x="5731479" y="6576151"/>
              <a:ext cx="72000" cy="7200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637852">
              <a:off x="5596394" y="6518659"/>
              <a:ext cx="72000" cy="7200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2562260">
              <a:off x="5783114" y="6106326"/>
              <a:ext cx="72000" cy="7200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2562260">
              <a:off x="5920571" y="6162936"/>
              <a:ext cx="72000" cy="7200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6637081" y="4028262"/>
            <a:ext cx="689091" cy="325855"/>
          </a:xfrm>
          <a:custGeom>
            <a:avLst/>
            <a:gdLst>
              <a:gd name="connsiteX0" fmla="*/ 0 w 2709863"/>
              <a:gd name="connsiteY0" fmla="*/ 1247852 h 1247852"/>
              <a:gd name="connsiteX1" fmla="*/ 1581150 w 2709863"/>
              <a:gd name="connsiteY1" fmla="*/ 77 h 1247852"/>
              <a:gd name="connsiteX2" fmla="*/ 2709863 w 2709863"/>
              <a:gd name="connsiteY2" fmla="*/ 1200227 h 12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863" h="1247852">
                <a:moveTo>
                  <a:pt x="0" y="1247852"/>
                </a:moveTo>
                <a:cubicBezTo>
                  <a:pt x="564753" y="627933"/>
                  <a:pt x="1129506" y="8014"/>
                  <a:pt x="1581150" y="77"/>
                </a:cubicBezTo>
                <a:cubicBezTo>
                  <a:pt x="2032794" y="-7860"/>
                  <a:pt x="2371328" y="596183"/>
                  <a:pt x="2709863" y="1200227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08051" y="3529564"/>
            <a:ext cx="9893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V2V </a:t>
            </a:r>
            <a:r>
              <a:rPr lang="hu-HU" sz="800" dirty="0" smtClean="0"/>
              <a:t>kommunikáció</a:t>
            </a:r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6483262" y="3818370"/>
            <a:ext cx="9893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V2V </a:t>
            </a:r>
            <a:r>
              <a:rPr lang="hu-HU" sz="800" dirty="0" smtClean="0"/>
              <a:t>kommunikáció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2343556" y="4773747"/>
            <a:ext cx="170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Jármű </a:t>
            </a:r>
            <a:r>
              <a:rPr lang="hu-HU" sz="1200" dirty="0" err="1" smtClean="0"/>
              <a:t>p</a:t>
            </a:r>
            <a:r>
              <a:rPr lang="hu-HU" sz="1200" dirty="0" err="1" smtClean="0"/>
              <a:t>latoon</a:t>
            </a:r>
            <a:r>
              <a:rPr lang="hu-HU" sz="1200" dirty="0" smtClean="0"/>
              <a:t> vezetővel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555708" y="4752914"/>
            <a:ext cx="2032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Szerencsétlenül járt autó által</a:t>
            </a:r>
          </a:p>
          <a:p>
            <a:pPr algn="ctr"/>
            <a:r>
              <a:rPr lang="hu-HU" sz="1200" dirty="0" smtClean="0"/>
              <a:t>értesített fékező jármű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7455409" y="4353612"/>
            <a:ext cx="71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Baleseti </a:t>
            </a:r>
          </a:p>
          <a:p>
            <a:r>
              <a:rPr lang="hu-HU" sz="1200" dirty="0" smtClean="0"/>
              <a:t>helyszín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403175" y="2283875"/>
            <a:ext cx="45168" cy="185968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09165" y="1359452"/>
            <a:ext cx="217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Hívásfogadó központ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80312" y="2592880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err="1" smtClean="0"/>
              <a:t>E-Call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6804248" y="4033040"/>
            <a:ext cx="4507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DENM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3257140" y="3794729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00" dirty="0" smtClean="0"/>
              <a:t>CAM</a:t>
            </a:r>
          </a:p>
          <a:p>
            <a:pPr algn="ctr"/>
            <a:r>
              <a:rPr lang="hu-HU" sz="800" dirty="0" smtClean="0"/>
              <a:t>DENM</a:t>
            </a:r>
            <a:endParaRPr lang="en-US" sz="8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468191" y="2961811"/>
            <a:ext cx="781572" cy="642695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9188494">
            <a:off x="1308973" y="3067952"/>
            <a:ext cx="925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I2I </a:t>
            </a:r>
            <a:r>
              <a:rPr lang="hu-HU" sz="800" dirty="0" smtClean="0"/>
              <a:t>kommunikáció</a:t>
            </a:r>
            <a:endParaRPr lang="en-US" sz="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1" y="4360845"/>
            <a:ext cx="495300" cy="25717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041969" y="4167599"/>
            <a:ext cx="1516580" cy="629465"/>
            <a:chOff x="994720" y="6055135"/>
            <a:chExt cx="1516580" cy="629465"/>
          </a:xfrm>
        </p:grpSpPr>
        <p:grpSp>
          <p:nvGrpSpPr>
            <p:cNvPr id="40" name="Group 39"/>
            <p:cNvGrpSpPr/>
            <p:nvPr/>
          </p:nvGrpSpPr>
          <p:grpSpPr>
            <a:xfrm>
              <a:off x="994720" y="6055135"/>
              <a:ext cx="1516580" cy="629465"/>
              <a:chOff x="2636541" y="4029523"/>
              <a:chExt cx="1516580" cy="629465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636541" y="4029523"/>
                <a:ext cx="1516580" cy="629465"/>
              </a:xfrm>
              <a:prstGeom prst="ellipse">
                <a:avLst/>
              </a:prstGeom>
              <a:solidFill>
                <a:srgbClr val="FFC000">
                  <a:alpha val="34000"/>
                </a:srgbClr>
              </a:solidFill>
              <a:ln w="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6201" y="4223264"/>
                <a:ext cx="495300" cy="257175"/>
              </a:xfrm>
              <a:prstGeom prst="rect">
                <a:avLst/>
              </a:prstGeom>
            </p:spPr>
          </p:pic>
        </p:grpSp>
        <p:sp>
          <p:nvSpPr>
            <p:cNvPr id="41" name="Rectangle 40"/>
            <p:cNvSpPr/>
            <p:nvPr/>
          </p:nvSpPr>
          <p:spPr>
            <a:xfrm>
              <a:off x="1506372" y="6248876"/>
              <a:ext cx="493308" cy="251959"/>
            </a:xfrm>
            <a:prstGeom prst="rect">
              <a:avLst/>
            </a:prstGeom>
            <a:solidFill>
              <a:srgbClr val="FFC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Isosceles Triangle 43"/>
          <p:cNvSpPr/>
          <p:nvPr/>
        </p:nvSpPr>
        <p:spPr>
          <a:xfrm rot="16200000">
            <a:off x="3910479" y="4092527"/>
            <a:ext cx="936102" cy="792087"/>
          </a:xfrm>
          <a:prstGeom prst="triangle">
            <a:avLst/>
          </a:prstGeom>
          <a:solidFill>
            <a:srgbClr val="FFC000">
              <a:alpha val="61000"/>
            </a:srgbClr>
          </a:solidFill>
          <a:ln w="0">
            <a:solidFill>
              <a:srgbClr val="FFC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5400000">
            <a:off x="3381800" y="4011254"/>
            <a:ext cx="210772" cy="720080"/>
          </a:xfrm>
          <a:prstGeom prst="triangle">
            <a:avLst/>
          </a:prstGeom>
          <a:solidFill>
            <a:srgbClr val="FFC000">
              <a:alpha val="59000"/>
            </a:srgbClr>
          </a:solidFill>
          <a:ln>
            <a:solidFill>
              <a:srgbClr val="FFC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5400000">
            <a:off x="3370105" y="4209607"/>
            <a:ext cx="234162" cy="720080"/>
          </a:xfrm>
          <a:prstGeom prst="triangle">
            <a:avLst/>
          </a:prstGeom>
          <a:solidFill>
            <a:srgbClr val="FFC000">
              <a:alpha val="59000"/>
            </a:srgbClr>
          </a:solidFill>
          <a:ln>
            <a:solidFill>
              <a:srgbClr val="FFC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210636" y="2981081"/>
            <a:ext cx="642119" cy="1401611"/>
          </a:xfrm>
          <a:custGeom>
            <a:avLst/>
            <a:gdLst>
              <a:gd name="connsiteX0" fmla="*/ 885825 w 885825"/>
              <a:gd name="connsiteY0" fmla="*/ 1495425 h 1495425"/>
              <a:gd name="connsiteX1" fmla="*/ 723900 w 885825"/>
              <a:gd name="connsiteY1" fmla="*/ 323850 h 1495425"/>
              <a:gd name="connsiteX2" fmla="*/ 0 w 885825"/>
              <a:gd name="connsiteY2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825" h="1495425">
                <a:moveTo>
                  <a:pt x="885825" y="1495425"/>
                </a:moveTo>
                <a:cubicBezTo>
                  <a:pt x="878681" y="1034256"/>
                  <a:pt x="871537" y="573087"/>
                  <a:pt x="723900" y="323850"/>
                </a:cubicBezTo>
                <a:cubicBezTo>
                  <a:pt x="576262" y="74612"/>
                  <a:pt x="288131" y="37306"/>
                  <a:pt x="0" y="0"/>
                </a:cubicBez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97021">
            <a:off x="2348660" y="3751260"/>
            <a:ext cx="621052" cy="650206"/>
          </a:xfrm>
          <a:custGeom>
            <a:avLst/>
            <a:gdLst>
              <a:gd name="connsiteX0" fmla="*/ 0 w 2709863"/>
              <a:gd name="connsiteY0" fmla="*/ 1247852 h 1247852"/>
              <a:gd name="connsiteX1" fmla="*/ 1581150 w 2709863"/>
              <a:gd name="connsiteY1" fmla="*/ 77 h 1247852"/>
              <a:gd name="connsiteX2" fmla="*/ 2709863 w 2709863"/>
              <a:gd name="connsiteY2" fmla="*/ 1200227 h 12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863" h="1247852">
                <a:moveTo>
                  <a:pt x="0" y="1247852"/>
                </a:moveTo>
                <a:cubicBezTo>
                  <a:pt x="564753" y="627933"/>
                  <a:pt x="1129506" y="8014"/>
                  <a:pt x="1581150" y="77"/>
                </a:cubicBezTo>
                <a:cubicBezTo>
                  <a:pt x="2032794" y="-7860"/>
                  <a:pt x="2371328" y="596183"/>
                  <a:pt x="2709863" y="1200227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998511" y="3747422"/>
            <a:ext cx="824372" cy="654379"/>
          </a:xfrm>
          <a:custGeom>
            <a:avLst/>
            <a:gdLst>
              <a:gd name="connsiteX0" fmla="*/ 0 w 2709863"/>
              <a:gd name="connsiteY0" fmla="*/ 1247852 h 1247852"/>
              <a:gd name="connsiteX1" fmla="*/ 1581150 w 2709863"/>
              <a:gd name="connsiteY1" fmla="*/ 77 h 1247852"/>
              <a:gd name="connsiteX2" fmla="*/ 2709863 w 2709863"/>
              <a:gd name="connsiteY2" fmla="*/ 1200227 h 12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863" h="1247852">
                <a:moveTo>
                  <a:pt x="0" y="1247852"/>
                </a:moveTo>
                <a:cubicBezTo>
                  <a:pt x="564753" y="627933"/>
                  <a:pt x="1129506" y="8014"/>
                  <a:pt x="1581150" y="77"/>
                </a:cubicBezTo>
                <a:cubicBezTo>
                  <a:pt x="2032794" y="-7860"/>
                  <a:pt x="2371328" y="596183"/>
                  <a:pt x="2709863" y="1200227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483768" y="3841096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00" dirty="0" smtClean="0"/>
              <a:t>CAM</a:t>
            </a:r>
          </a:p>
          <a:p>
            <a:pPr algn="ctr"/>
            <a:r>
              <a:rPr lang="hu-HU" sz="800" dirty="0" smtClean="0"/>
              <a:t>DENM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 rot="3403639">
            <a:off x="6086434" y="3584434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Jármű adat</a:t>
            </a:r>
            <a:endParaRPr 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3867063" y="3597162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00" dirty="0" smtClean="0"/>
              <a:t>Forgalmi információ</a:t>
            </a:r>
            <a:endParaRPr lang="hu-HU" sz="800" dirty="0" smtClean="0"/>
          </a:p>
          <a:p>
            <a:pPr algn="ctr"/>
            <a:r>
              <a:rPr lang="hu-HU" sz="800" dirty="0" smtClean="0"/>
              <a:t>TPEG TEC</a:t>
            </a:r>
            <a:endParaRPr lang="en-US" sz="800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3187671" y="2079920"/>
            <a:ext cx="3935456" cy="485718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1040630">
            <a:off x="4603560" y="2093454"/>
            <a:ext cx="925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I2I </a:t>
            </a:r>
            <a:r>
              <a:rPr lang="hu-HU" sz="800" dirty="0" smtClean="0"/>
              <a:t>kommunikáció</a:t>
            </a:r>
            <a:endParaRPr lang="en-US" sz="800" dirty="0"/>
          </a:p>
        </p:txBody>
      </p:sp>
      <p:sp>
        <p:nvSpPr>
          <p:cNvPr id="55" name="TextBox 54"/>
          <p:cNvSpPr txBox="1"/>
          <p:nvPr/>
        </p:nvSpPr>
        <p:spPr>
          <a:xfrm>
            <a:off x="1566711" y="2153937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smtClean="0"/>
              <a:t>Forgalomirányító központ</a:t>
            </a:r>
            <a:endParaRPr lang="en-US" sz="1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995103" y="3380701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VMS</a:t>
            </a:r>
            <a:endParaRPr lang="en-US" sz="1100" b="1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23528" y="3888250"/>
            <a:ext cx="647707" cy="472595"/>
          </a:xfrm>
          <a:prstGeom prst="straightConnector1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400962">
            <a:off x="134006" y="376566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00" dirty="0" smtClean="0"/>
              <a:t>V2I &amp; I2V </a:t>
            </a:r>
          </a:p>
          <a:p>
            <a:pPr algn="ctr"/>
            <a:r>
              <a:rPr lang="hu-HU" sz="800" dirty="0" smtClean="0"/>
              <a:t>kommunikáció</a:t>
            </a:r>
            <a:endParaRPr lang="en-US" sz="8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982" y="1752028"/>
            <a:ext cx="521362" cy="48081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910645" y="3358048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Jármű adat</a:t>
            </a:r>
            <a:endParaRPr lang="en-US" sz="800" dirty="0"/>
          </a:p>
        </p:txBody>
      </p:sp>
      <p:sp>
        <p:nvSpPr>
          <p:cNvPr id="61" name="Isosceles Triangle 60"/>
          <p:cNvSpPr/>
          <p:nvPr/>
        </p:nvSpPr>
        <p:spPr>
          <a:xfrm>
            <a:off x="8471824" y="3957802"/>
            <a:ext cx="72008" cy="92681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474400" y="3961032"/>
            <a:ext cx="69296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467600" y="3945257"/>
            <a:ext cx="985838" cy="350688"/>
          </a:xfrm>
          <a:custGeom>
            <a:avLst/>
            <a:gdLst>
              <a:gd name="connsiteX0" fmla="*/ 0 w 985838"/>
              <a:gd name="connsiteY0" fmla="*/ 350688 h 350688"/>
              <a:gd name="connsiteX1" fmla="*/ 357188 w 985838"/>
              <a:gd name="connsiteY1" fmla="*/ 26838 h 350688"/>
              <a:gd name="connsiteX2" fmla="*/ 985838 w 985838"/>
              <a:gd name="connsiteY2" fmla="*/ 41126 h 3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838" h="350688">
                <a:moveTo>
                  <a:pt x="0" y="350688"/>
                </a:moveTo>
                <a:cubicBezTo>
                  <a:pt x="96441" y="214560"/>
                  <a:pt x="192882" y="78432"/>
                  <a:pt x="357188" y="26838"/>
                </a:cubicBezTo>
                <a:cubicBezTo>
                  <a:pt x="521494" y="-24756"/>
                  <a:pt x="753666" y="8185"/>
                  <a:pt x="985838" y="41126"/>
                </a:cubicBez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187671" y="2541289"/>
            <a:ext cx="5278285" cy="1394101"/>
          </a:xfrm>
          <a:custGeom>
            <a:avLst/>
            <a:gdLst>
              <a:gd name="connsiteX0" fmla="*/ 5582093 w 5582093"/>
              <a:gd name="connsiteY0" fmla="*/ 1318486 h 1318486"/>
              <a:gd name="connsiteX1" fmla="*/ 2902688 w 5582093"/>
              <a:gd name="connsiteY1" fmla="*/ 95741 h 1318486"/>
              <a:gd name="connsiteX2" fmla="*/ 0 w 5582093"/>
              <a:gd name="connsiteY2" fmla="*/ 170169 h 131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093" h="1318486">
                <a:moveTo>
                  <a:pt x="5582093" y="1318486"/>
                </a:moveTo>
                <a:cubicBezTo>
                  <a:pt x="4707565" y="802806"/>
                  <a:pt x="3833037" y="287127"/>
                  <a:pt x="2902688" y="95741"/>
                </a:cubicBezTo>
                <a:cubicBezTo>
                  <a:pt x="1972339" y="-95645"/>
                  <a:pt x="986169" y="37262"/>
                  <a:pt x="0" y="170169"/>
                </a:cubicBezTo>
              </a:path>
            </a:pathLst>
          </a:custGeom>
          <a:noFill/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 rot="819603">
            <a:off x="5847949" y="2415598"/>
            <a:ext cx="925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I2I </a:t>
            </a:r>
            <a:r>
              <a:rPr lang="hu-HU" sz="800" dirty="0" smtClean="0"/>
              <a:t>kommunikáció</a:t>
            </a:r>
            <a:endParaRPr lang="en-US" sz="8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300" y="1996699"/>
            <a:ext cx="1028700" cy="704850"/>
          </a:xfrm>
          <a:prstGeom prst="rect">
            <a:avLst/>
          </a:prstGeom>
        </p:spPr>
      </p:pic>
      <p:cxnSp>
        <p:nvCxnSpPr>
          <p:cNvPr id="72" name="Straight Arrow Connector 71"/>
          <p:cNvCxnSpPr/>
          <p:nvPr/>
        </p:nvCxnSpPr>
        <p:spPr>
          <a:xfrm flipH="1" flipV="1">
            <a:off x="7717760" y="2132138"/>
            <a:ext cx="374948" cy="3148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 descr="https://cdn.tutsplus.com/vector/uploads/legacy/tuts/14_Traffic_Light/trafficlight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35" y="3504311"/>
            <a:ext cx="407230" cy="4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Arrow Connector 73"/>
          <p:cNvCxnSpPr/>
          <p:nvPr/>
        </p:nvCxnSpPr>
        <p:spPr>
          <a:xfrm flipH="1">
            <a:off x="8863615" y="2673577"/>
            <a:ext cx="2908" cy="819364"/>
          </a:xfrm>
          <a:prstGeom prst="straightConnector1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8240573" y="296298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00" dirty="0" smtClean="0"/>
              <a:t>V2I &amp; I2V </a:t>
            </a:r>
          </a:p>
          <a:p>
            <a:pPr algn="ctr"/>
            <a:r>
              <a:rPr lang="hu-HU" sz="800" dirty="0" smtClean="0"/>
              <a:t>kommunikáció</a:t>
            </a:r>
            <a:endParaRPr lang="en-US" sz="800" dirty="0"/>
          </a:p>
        </p:txBody>
      </p:sp>
      <p:sp>
        <p:nvSpPr>
          <p:cNvPr id="76" name="TextBox 75"/>
          <p:cNvSpPr txBox="1"/>
          <p:nvPr/>
        </p:nvSpPr>
        <p:spPr>
          <a:xfrm>
            <a:off x="839846" y="123842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GPS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8532296" y="384594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1" dirty="0" err="1" smtClean="0"/>
              <a:t>Forgalomirá-</a:t>
            </a:r>
            <a:endParaRPr lang="hu-HU" sz="800" b="1" dirty="0" smtClean="0"/>
          </a:p>
          <a:p>
            <a:r>
              <a:rPr lang="hu-HU" sz="800" b="1" dirty="0" err="1" smtClean="0"/>
              <a:t>nyító</a:t>
            </a:r>
            <a:r>
              <a:rPr lang="hu-HU" sz="800" b="1" dirty="0" smtClean="0"/>
              <a:t> lámpa</a:t>
            </a:r>
            <a:endParaRPr lang="en-US" sz="800" b="1" dirty="0"/>
          </a:p>
        </p:txBody>
      </p:sp>
      <p:sp>
        <p:nvSpPr>
          <p:cNvPr id="80" name="Freeform 79"/>
          <p:cNvSpPr/>
          <p:nvPr/>
        </p:nvSpPr>
        <p:spPr>
          <a:xfrm>
            <a:off x="3183356" y="2493920"/>
            <a:ext cx="5530487" cy="1206134"/>
          </a:xfrm>
          <a:custGeom>
            <a:avLst/>
            <a:gdLst>
              <a:gd name="connsiteX0" fmla="*/ 5582093 w 5582093"/>
              <a:gd name="connsiteY0" fmla="*/ 1318486 h 1318486"/>
              <a:gd name="connsiteX1" fmla="*/ 2902688 w 5582093"/>
              <a:gd name="connsiteY1" fmla="*/ 95741 h 1318486"/>
              <a:gd name="connsiteX2" fmla="*/ 0 w 5582093"/>
              <a:gd name="connsiteY2" fmla="*/ 170169 h 131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093" h="1318486">
                <a:moveTo>
                  <a:pt x="5582093" y="1318486"/>
                </a:moveTo>
                <a:cubicBezTo>
                  <a:pt x="4707565" y="802806"/>
                  <a:pt x="3833037" y="287127"/>
                  <a:pt x="2902688" y="95741"/>
                </a:cubicBezTo>
                <a:cubicBezTo>
                  <a:pt x="1972339" y="-95645"/>
                  <a:pt x="986169" y="37262"/>
                  <a:pt x="0" y="170169"/>
                </a:cubicBezTo>
              </a:path>
            </a:pathLst>
          </a:custGeom>
          <a:noFill/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809960" y="2985357"/>
            <a:ext cx="3834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err="1" smtClean="0"/>
              <a:t>SPaT</a:t>
            </a:r>
            <a:endParaRPr lang="en-US" sz="800" dirty="0"/>
          </a:p>
        </p:txBody>
      </p:sp>
      <p:sp>
        <p:nvSpPr>
          <p:cNvPr id="82" name="TextBox 81"/>
          <p:cNvSpPr txBox="1"/>
          <p:nvPr/>
        </p:nvSpPr>
        <p:spPr>
          <a:xfrm rot="19154856">
            <a:off x="611512" y="4073572"/>
            <a:ext cx="314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IVS</a:t>
            </a:r>
            <a:endParaRPr lang="en-US" sz="800" dirty="0"/>
          </a:p>
        </p:txBody>
      </p:sp>
      <p:sp>
        <p:nvSpPr>
          <p:cNvPr id="83" name="TextBox 82"/>
          <p:cNvSpPr txBox="1"/>
          <p:nvPr/>
        </p:nvSpPr>
        <p:spPr>
          <a:xfrm rot="21177256">
            <a:off x="7416493" y="365096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00" dirty="0" smtClean="0"/>
              <a:t>V2I &amp; I2V </a:t>
            </a:r>
          </a:p>
          <a:p>
            <a:pPr algn="ctr"/>
            <a:r>
              <a:rPr lang="hu-HU" sz="800" dirty="0" smtClean="0"/>
              <a:t>kommunikáció</a:t>
            </a:r>
            <a:endParaRPr lang="en-US" sz="800" dirty="0"/>
          </a:p>
        </p:txBody>
      </p:sp>
      <p:sp>
        <p:nvSpPr>
          <p:cNvPr id="84" name="TextBox 83"/>
          <p:cNvSpPr txBox="1"/>
          <p:nvPr/>
        </p:nvSpPr>
        <p:spPr>
          <a:xfrm>
            <a:off x="7728391" y="3949090"/>
            <a:ext cx="4507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DENM</a:t>
            </a:r>
            <a:endParaRPr lang="en-US" sz="8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4822" y="3829728"/>
            <a:ext cx="300914" cy="419336"/>
          </a:xfrm>
          <a:prstGeom prst="rect">
            <a:avLst/>
          </a:prstGeom>
        </p:spPr>
      </p:pic>
      <p:cxnSp>
        <p:nvCxnSpPr>
          <p:cNvPr id="86" name="Straight Arrow Connector 85"/>
          <p:cNvCxnSpPr>
            <a:stCxn id="85" idx="0"/>
          </p:cNvCxnSpPr>
          <p:nvPr/>
        </p:nvCxnSpPr>
        <p:spPr>
          <a:xfrm flipH="1">
            <a:off x="579320" y="3829728"/>
            <a:ext cx="1465959" cy="548019"/>
          </a:xfrm>
          <a:prstGeom prst="straightConnector1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 rot="20371566">
            <a:off x="1226531" y="4100653"/>
            <a:ext cx="425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IVS</a:t>
            </a:r>
            <a:endParaRPr lang="en-US" sz="800" dirty="0"/>
          </a:p>
        </p:txBody>
      </p:sp>
      <p:sp>
        <p:nvSpPr>
          <p:cNvPr id="88" name="TextBox 87"/>
          <p:cNvSpPr txBox="1"/>
          <p:nvPr/>
        </p:nvSpPr>
        <p:spPr>
          <a:xfrm>
            <a:off x="1621650" y="3526621"/>
            <a:ext cx="915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 smtClean="0"/>
              <a:t>RoadWorks</a:t>
            </a:r>
            <a:endParaRPr lang="en-US" sz="1200" b="1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410" y="1341835"/>
            <a:ext cx="521362" cy="480812"/>
          </a:xfrm>
          <a:prstGeom prst="rect">
            <a:avLst/>
          </a:prstGeom>
        </p:spPr>
      </p:pic>
      <p:cxnSp>
        <p:nvCxnSpPr>
          <p:cNvPr id="91" name="Straight Arrow Connector 90"/>
          <p:cNvCxnSpPr/>
          <p:nvPr/>
        </p:nvCxnSpPr>
        <p:spPr>
          <a:xfrm flipH="1" flipV="1">
            <a:off x="5882862" y="1821657"/>
            <a:ext cx="1520944" cy="233565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9" idx="1"/>
          </p:cNvCxnSpPr>
          <p:nvPr/>
        </p:nvCxnSpPr>
        <p:spPr>
          <a:xfrm flipH="1" flipV="1">
            <a:off x="5996969" y="1571708"/>
            <a:ext cx="1150013" cy="42072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 flipH="1">
            <a:off x="3937220" y="1752028"/>
            <a:ext cx="366317" cy="2640252"/>
          </a:xfrm>
          <a:custGeom>
            <a:avLst/>
            <a:gdLst>
              <a:gd name="connsiteX0" fmla="*/ 885825 w 885825"/>
              <a:gd name="connsiteY0" fmla="*/ 1495425 h 1495425"/>
              <a:gd name="connsiteX1" fmla="*/ 723900 w 885825"/>
              <a:gd name="connsiteY1" fmla="*/ 323850 h 1495425"/>
              <a:gd name="connsiteX2" fmla="*/ 0 w 885825"/>
              <a:gd name="connsiteY2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825" h="1495425">
                <a:moveTo>
                  <a:pt x="885825" y="1495425"/>
                </a:moveTo>
                <a:cubicBezTo>
                  <a:pt x="878681" y="1034256"/>
                  <a:pt x="871537" y="573087"/>
                  <a:pt x="723900" y="323850"/>
                </a:cubicBezTo>
                <a:cubicBezTo>
                  <a:pt x="576262" y="74612"/>
                  <a:pt x="288131" y="37306"/>
                  <a:pt x="0" y="0"/>
                </a:cubicBezTo>
              </a:path>
            </a:pathLst>
          </a:custGeom>
          <a:noFill/>
          <a:ln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2998511" y="1737589"/>
            <a:ext cx="1094005" cy="686458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19614375">
            <a:off x="2889121" y="1864876"/>
            <a:ext cx="925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I2I </a:t>
            </a:r>
            <a:r>
              <a:rPr lang="hu-HU" sz="800" dirty="0" smtClean="0"/>
              <a:t>kommunikáció</a:t>
            </a:r>
            <a:endParaRPr lang="en-US" sz="800" dirty="0"/>
          </a:p>
        </p:txBody>
      </p:sp>
      <p:sp>
        <p:nvSpPr>
          <p:cNvPr id="96" name="TextBox 95"/>
          <p:cNvSpPr txBox="1"/>
          <p:nvPr/>
        </p:nvSpPr>
        <p:spPr>
          <a:xfrm>
            <a:off x="6016784" y="1916761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err="1" smtClean="0"/>
              <a:t>E-Call</a:t>
            </a:r>
            <a:endParaRPr lang="en-US" sz="800" dirty="0"/>
          </a:p>
        </p:txBody>
      </p:sp>
      <p:sp>
        <p:nvSpPr>
          <p:cNvPr id="97" name="Freeform 96"/>
          <p:cNvSpPr/>
          <p:nvPr/>
        </p:nvSpPr>
        <p:spPr>
          <a:xfrm>
            <a:off x="5472690" y="1947502"/>
            <a:ext cx="1147719" cy="2416500"/>
          </a:xfrm>
          <a:custGeom>
            <a:avLst/>
            <a:gdLst>
              <a:gd name="connsiteX0" fmla="*/ 3586163 w 3586163"/>
              <a:gd name="connsiteY0" fmla="*/ 1536699 h 1536699"/>
              <a:gd name="connsiteX1" fmla="*/ 2628900 w 3586163"/>
              <a:gd name="connsiteY1" fmla="*/ 241299 h 1536699"/>
              <a:gd name="connsiteX2" fmla="*/ 0 w 3586163"/>
              <a:gd name="connsiteY2" fmla="*/ 3174 h 153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6163" h="1536699">
                <a:moveTo>
                  <a:pt x="3586163" y="1536699"/>
                </a:moveTo>
                <a:cubicBezTo>
                  <a:pt x="3406378" y="1016792"/>
                  <a:pt x="3226594" y="496886"/>
                  <a:pt x="2628900" y="241299"/>
                </a:cubicBezTo>
                <a:cubicBezTo>
                  <a:pt x="2031206" y="-14289"/>
                  <a:pt x="1015603" y="-5558"/>
                  <a:pt x="0" y="3174"/>
                </a:cubicBezTo>
              </a:path>
            </a:pathLst>
          </a:custGeom>
          <a:noFill/>
          <a:ln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90" y="4355471"/>
            <a:ext cx="495300" cy="257175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5648505" y="3222952"/>
            <a:ext cx="75623" cy="926812"/>
            <a:chOff x="5364088" y="3420292"/>
            <a:chExt cx="75623" cy="926812"/>
          </a:xfrm>
        </p:grpSpPr>
        <p:sp>
          <p:nvSpPr>
            <p:cNvPr id="100" name="Isosceles Triangle 99"/>
            <p:cNvSpPr/>
            <p:nvPr/>
          </p:nvSpPr>
          <p:spPr>
            <a:xfrm>
              <a:off x="5367703" y="3420292"/>
              <a:ext cx="72008" cy="92681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364088" y="3429000"/>
              <a:ext cx="69296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Freeform 101"/>
          <p:cNvSpPr/>
          <p:nvPr/>
        </p:nvSpPr>
        <p:spPr>
          <a:xfrm>
            <a:off x="5354855" y="3183641"/>
            <a:ext cx="297265" cy="1173724"/>
          </a:xfrm>
          <a:custGeom>
            <a:avLst/>
            <a:gdLst>
              <a:gd name="connsiteX0" fmla="*/ 0 w 985838"/>
              <a:gd name="connsiteY0" fmla="*/ 350688 h 350688"/>
              <a:gd name="connsiteX1" fmla="*/ 357188 w 985838"/>
              <a:gd name="connsiteY1" fmla="*/ 26838 h 350688"/>
              <a:gd name="connsiteX2" fmla="*/ 985838 w 985838"/>
              <a:gd name="connsiteY2" fmla="*/ 41126 h 3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838" h="350688">
                <a:moveTo>
                  <a:pt x="0" y="350688"/>
                </a:moveTo>
                <a:cubicBezTo>
                  <a:pt x="96441" y="214560"/>
                  <a:pt x="192882" y="78432"/>
                  <a:pt x="357188" y="26838"/>
                </a:cubicBezTo>
                <a:cubicBezTo>
                  <a:pt x="521494" y="-24756"/>
                  <a:pt x="753666" y="8185"/>
                  <a:pt x="985838" y="41126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8061150" y="4821507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b="1" dirty="0" err="1" smtClean="0"/>
              <a:t>Útmenti</a:t>
            </a:r>
            <a:r>
              <a:rPr lang="hu-HU" sz="900" b="1" dirty="0" smtClean="0"/>
              <a:t> adatszol-</a:t>
            </a:r>
          </a:p>
          <a:p>
            <a:r>
              <a:rPr lang="hu-HU" sz="900" b="1" dirty="0" err="1"/>
              <a:t>g</a:t>
            </a:r>
            <a:r>
              <a:rPr lang="hu-HU" sz="900" b="1" dirty="0" err="1" smtClean="0"/>
              <a:t>áltató</a:t>
            </a:r>
            <a:r>
              <a:rPr lang="hu-HU" sz="900" b="1" dirty="0" smtClean="0"/>
              <a:t> egység</a:t>
            </a:r>
            <a:endParaRPr lang="en-US" sz="900" b="1" dirty="0"/>
          </a:p>
        </p:txBody>
      </p:sp>
      <p:sp>
        <p:nvSpPr>
          <p:cNvPr id="104" name="Freeform 103"/>
          <p:cNvSpPr/>
          <p:nvPr/>
        </p:nvSpPr>
        <p:spPr>
          <a:xfrm>
            <a:off x="3184577" y="2693689"/>
            <a:ext cx="2489697" cy="524047"/>
          </a:xfrm>
          <a:custGeom>
            <a:avLst/>
            <a:gdLst>
              <a:gd name="connsiteX0" fmla="*/ 5582093 w 5582093"/>
              <a:gd name="connsiteY0" fmla="*/ 1318486 h 1318486"/>
              <a:gd name="connsiteX1" fmla="*/ 2902688 w 5582093"/>
              <a:gd name="connsiteY1" fmla="*/ 95741 h 1318486"/>
              <a:gd name="connsiteX2" fmla="*/ 0 w 5582093"/>
              <a:gd name="connsiteY2" fmla="*/ 170169 h 131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093" h="1318486">
                <a:moveTo>
                  <a:pt x="5582093" y="1318486"/>
                </a:moveTo>
                <a:cubicBezTo>
                  <a:pt x="4707565" y="802806"/>
                  <a:pt x="3833037" y="287127"/>
                  <a:pt x="2902688" y="95741"/>
                </a:cubicBezTo>
                <a:cubicBezTo>
                  <a:pt x="1972339" y="-95645"/>
                  <a:pt x="986169" y="37262"/>
                  <a:pt x="0" y="170169"/>
                </a:cubicBezTo>
              </a:path>
            </a:pathLst>
          </a:custGeom>
          <a:noFill/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731014" y="3233913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Automatikus </a:t>
            </a:r>
          </a:p>
          <a:p>
            <a:r>
              <a:rPr lang="hu-HU" sz="800" dirty="0" smtClean="0"/>
              <a:t>útdíj befizetés</a:t>
            </a:r>
            <a:endParaRPr lang="en-US" sz="800" dirty="0"/>
          </a:p>
        </p:txBody>
      </p:sp>
      <p:sp>
        <p:nvSpPr>
          <p:cNvPr id="106" name="Isosceles Triangle 105"/>
          <p:cNvSpPr/>
          <p:nvPr/>
        </p:nvSpPr>
        <p:spPr>
          <a:xfrm rot="16200000">
            <a:off x="4460164" y="3629687"/>
            <a:ext cx="792089" cy="1717764"/>
          </a:xfrm>
          <a:prstGeom prst="triangle">
            <a:avLst/>
          </a:prstGeom>
          <a:solidFill>
            <a:srgbClr val="FFC000">
              <a:alpha val="50000"/>
            </a:srgbClr>
          </a:solidFill>
          <a:ln w="0">
            <a:solidFill>
              <a:srgbClr val="FFC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4530529" y="992473"/>
            <a:ext cx="217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Hívásfogadó központ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03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Kooperatív </a:t>
            </a:r>
            <a:r>
              <a:rPr lang="hu-HU" dirty="0" smtClean="0"/>
              <a:t>IKR </a:t>
            </a:r>
            <a:r>
              <a:rPr lang="hu-HU" dirty="0"/>
              <a:t>Európában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599"/>
            <a:ext cx="7905991" cy="3394472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Holland-német-osztrák</a:t>
            </a:r>
            <a:r>
              <a:rPr lang="hu-HU" dirty="0"/>
              <a:t> kooperatív </a:t>
            </a:r>
            <a:r>
              <a:rPr lang="hu-HU" dirty="0" smtClean="0"/>
              <a:t>IKR </a:t>
            </a:r>
            <a:r>
              <a:rPr lang="hu-HU" dirty="0"/>
              <a:t>folyosó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1" y="1978679"/>
            <a:ext cx="3960207" cy="3357327"/>
          </a:xfrm>
          <a:prstGeom prst="rect">
            <a:avLst/>
          </a:prstGeom>
        </p:spPr>
      </p:pic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000" y="1332000"/>
            <a:ext cx="19812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064" y="2196395"/>
            <a:ext cx="4908936" cy="29471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5565" y="3594691"/>
            <a:ext cx="901314" cy="409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4548" y="2647915"/>
            <a:ext cx="763348" cy="300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756" y="3597771"/>
            <a:ext cx="763004" cy="42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8836" y="4167523"/>
            <a:ext cx="696489" cy="3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Kooperatív </a:t>
            </a:r>
            <a:r>
              <a:rPr lang="hu-HU" dirty="0" smtClean="0"/>
              <a:t>IKR </a:t>
            </a:r>
            <a:r>
              <a:rPr lang="hu-HU" dirty="0" smtClean="0"/>
              <a:t>Európában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9599"/>
            <a:ext cx="7905991" cy="339447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Francia </a:t>
            </a:r>
            <a:r>
              <a:rPr lang="hu-HU" dirty="0"/>
              <a:t>kooperatív </a:t>
            </a:r>
            <a:r>
              <a:rPr lang="hu-HU" dirty="0" smtClean="0"/>
              <a:t>IKR </a:t>
            </a:r>
            <a:r>
              <a:rPr lang="hu-HU" dirty="0"/>
              <a:t>folyosó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66" y="1962362"/>
            <a:ext cx="4261812" cy="3181138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Picture 5" descr="http://www.collaboratif-metier.dgmt.equipement.gouv.fr/local/cache-vignettes/L170xH78/rubon636-ab9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03" y="1486597"/>
            <a:ext cx="1690609" cy="7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802" y="2748626"/>
            <a:ext cx="815578" cy="10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Vezető nélküli </a:t>
            </a:r>
            <a:r>
              <a:rPr lang="hu-HU" sz="2800" dirty="0" smtClean="0"/>
              <a:t>járművek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738"/>
            <a:ext cx="7905991" cy="36727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sz="1600" dirty="0"/>
              <a:t>Jelentős technológiai áttörés – jogi </a:t>
            </a:r>
            <a:r>
              <a:rPr lang="hu-HU" sz="1600" dirty="0" smtClean="0"/>
              <a:t>akadályok &amp; szabványok hiánya</a:t>
            </a: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sz="1600" dirty="0" smtClean="0"/>
              <a:t>Felelősség kérdése </a:t>
            </a:r>
            <a:endParaRPr lang="hu-HU" sz="1600" dirty="0"/>
          </a:p>
          <a:p>
            <a:pPr>
              <a:lnSpc>
                <a:spcPct val="150000"/>
              </a:lnSpc>
            </a:pP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 smtClean="0"/>
              <a:t>Kapcsolattal </a:t>
            </a:r>
            <a:r>
              <a:rPr lang="hu-HU" sz="1600" dirty="0"/>
              <a:t>vagy kapcsolat nélkül</a:t>
            </a:r>
            <a:r>
              <a:rPr lang="hu-HU" sz="16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Járművek és infrastruktúra – holisztikus megközelítés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Tömegközlekedésben </a:t>
            </a:r>
            <a:r>
              <a:rPr lang="hu-HU" sz="1600" dirty="0" smtClean="0"/>
              <a:t>és/vagy </a:t>
            </a:r>
            <a:r>
              <a:rPr lang="hu-HU" sz="1600" dirty="0"/>
              <a:t>személyautókban</a:t>
            </a:r>
            <a:r>
              <a:rPr lang="hu-HU" sz="1600" dirty="0" smtClean="0"/>
              <a:t>?</a:t>
            </a: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sz="1600" dirty="0"/>
              <a:t>Autópályán vagy városi környezetben</a:t>
            </a:r>
            <a:r>
              <a:rPr lang="hu-HU" sz="1600" dirty="0" smtClean="0"/>
              <a:t>?</a:t>
            </a: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sz="1600" dirty="0"/>
              <a:t>Biztonság? </a:t>
            </a:r>
            <a:r>
              <a:rPr lang="hu-HU" sz="1600" dirty="0" smtClean="0"/>
              <a:t>Hogyan?</a:t>
            </a:r>
          </a:p>
          <a:p>
            <a:pPr>
              <a:lnSpc>
                <a:spcPct val="150000"/>
              </a:lnSpc>
            </a:pP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 smtClean="0"/>
              <a:t>Humán </a:t>
            </a:r>
            <a:r>
              <a:rPr lang="hu-HU" sz="1600" dirty="0"/>
              <a:t>faktor</a:t>
            </a:r>
            <a:r>
              <a:rPr lang="hu-HU" sz="1600" dirty="0" smtClean="0"/>
              <a:t>?</a:t>
            </a:r>
            <a:endParaRPr lang="hu-HU" sz="1600" dirty="0"/>
          </a:p>
          <a:p>
            <a:pPr marL="0" indent="0">
              <a:buNone/>
            </a:pPr>
            <a:endParaRPr lang="en-US" sz="1600" dirty="0"/>
          </a:p>
          <a:p>
            <a:endParaRPr lang="hu-HU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9217" y="1370621"/>
            <a:ext cx="636522" cy="1235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724" y="2299035"/>
            <a:ext cx="1300500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588" y="3850468"/>
            <a:ext cx="1128170" cy="12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További kihívások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28519"/>
            <a:ext cx="7905991" cy="3394472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 smtClean="0"/>
              <a:t>Ipari és nemzetközi szabványok (SAE, IEEE, ETSI, ISO, ITU-T...)</a:t>
            </a:r>
          </a:p>
          <a:p>
            <a:r>
              <a:rPr lang="hu-HU" sz="2000" dirty="0"/>
              <a:t>Jogi környezet technológiai fejlődésnek megfelelő átalakítása (ld. vezetés közbeni </a:t>
            </a:r>
            <a:r>
              <a:rPr lang="hu-HU" sz="2000" dirty="0" smtClean="0"/>
              <a:t>telefonálás, személyiségi jogok, felelőség)</a:t>
            </a:r>
            <a:endParaRPr lang="hu-HU" sz="2000" dirty="0"/>
          </a:p>
          <a:p>
            <a:r>
              <a:rPr lang="hu-HU" sz="2000" dirty="0" smtClean="0"/>
              <a:t>Kommunikáció, </a:t>
            </a:r>
            <a:r>
              <a:rPr lang="hu-HU" sz="2000" dirty="0" err="1" smtClean="0"/>
              <a:t>geo-disszemináció</a:t>
            </a:r>
            <a:r>
              <a:rPr lang="hu-HU" sz="2000" dirty="0" smtClean="0"/>
              <a:t>, </a:t>
            </a:r>
            <a:r>
              <a:rPr lang="hu-HU" sz="2000" dirty="0" err="1" smtClean="0"/>
              <a:t>IoT</a:t>
            </a:r>
            <a:r>
              <a:rPr lang="hu-HU" sz="2000" dirty="0" smtClean="0"/>
              <a:t>, IPv6, </a:t>
            </a:r>
            <a:r>
              <a:rPr lang="hu-HU" sz="2000" dirty="0" err="1" smtClean="0"/>
              <a:t>big</a:t>
            </a:r>
            <a:r>
              <a:rPr lang="hu-HU" sz="2000" dirty="0" smtClean="0"/>
              <a:t> </a:t>
            </a:r>
            <a:r>
              <a:rPr lang="hu-HU" sz="2000" dirty="0" err="1" smtClean="0"/>
              <a:t>data</a:t>
            </a:r>
            <a:r>
              <a:rPr lang="hu-HU" sz="2000" dirty="0" smtClean="0"/>
              <a:t>, </a:t>
            </a:r>
            <a:r>
              <a:rPr lang="hu-HU" sz="2000" dirty="0" err="1" smtClean="0"/>
              <a:t>cloud</a:t>
            </a:r>
            <a:r>
              <a:rPr lang="hu-HU" sz="2000" dirty="0" smtClean="0"/>
              <a:t> </a:t>
            </a:r>
            <a:r>
              <a:rPr lang="hu-HU" sz="2000" dirty="0" err="1" smtClean="0"/>
              <a:t>computing</a:t>
            </a:r>
            <a:endParaRPr lang="hu-HU" sz="2000" dirty="0" smtClean="0"/>
          </a:p>
          <a:p>
            <a:r>
              <a:rPr lang="hu-HU" sz="2000" dirty="0"/>
              <a:t>Intelligencia a járműben vagy a felhőben?</a:t>
            </a:r>
          </a:p>
          <a:p>
            <a:r>
              <a:rPr lang="hu-HU" sz="2000" dirty="0"/>
              <a:t>Érzékelő- és adatfúzió</a:t>
            </a:r>
          </a:p>
          <a:p>
            <a:r>
              <a:rPr lang="hu-HU" sz="2000" dirty="0" smtClean="0"/>
              <a:t>Pontos térképek és pozícionálás (cm)</a:t>
            </a:r>
          </a:p>
          <a:p>
            <a:r>
              <a:rPr lang="hu-HU" sz="2000" dirty="0" err="1" smtClean="0"/>
              <a:t>Interoperabilitás</a:t>
            </a:r>
            <a:endParaRPr lang="hu-HU" sz="2000" dirty="0"/>
          </a:p>
          <a:p>
            <a:r>
              <a:rPr lang="hu-HU" sz="2000" dirty="0" smtClean="0"/>
              <a:t>Hol </a:t>
            </a:r>
            <a:r>
              <a:rPr lang="hu-HU" sz="2000" dirty="0"/>
              <a:t>van a kritikus tömeg</a:t>
            </a:r>
            <a:r>
              <a:rPr lang="hu-HU" sz="2000" dirty="0" smtClean="0"/>
              <a:t>?</a:t>
            </a:r>
          </a:p>
          <a:p>
            <a:r>
              <a:rPr lang="hu-HU" sz="2000" dirty="0" smtClean="0"/>
              <a:t>Intelligens </a:t>
            </a:r>
            <a:r>
              <a:rPr lang="hu-HU" sz="2000" dirty="0" smtClean="0"/>
              <a:t>közlekedés - </a:t>
            </a:r>
            <a:r>
              <a:rPr lang="hu-HU" sz="2000" dirty="0" smtClean="0"/>
              <a:t>Intelligens </a:t>
            </a:r>
            <a:r>
              <a:rPr lang="hu-HU" sz="2000" dirty="0" smtClean="0"/>
              <a:t>város</a:t>
            </a:r>
            <a:endParaRPr lang="en-US" sz="2000" dirty="0"/>
          </a:p>
          <a:p>
            <a:endParaRPr lang="hu-H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488" y="3125755"/>
            <a:ext cx="3230512" cy="20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helye az okos városban</a:t>
            </a:r>
            <a:endParaRPr lang="en-US" dirty="0"/>
          </a:p>
        </p:txBody>
      </p:sp>
      <p:pic>
        <p:nvPicPr>
          <p:cNvPr id="4" name="Picture 4" descr="http://www.districtoffuture.eu/uploads/imagenes/imagenes_meetinpoint_smart-city_2b637ab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98" y="1327836"/>
            <a:ext cx="7014793" cy="370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236742" y="1920898"/>
            <a:ext cx="1157802" cy="309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andras.csepinszky@nng.com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/>
              <a:t>utóbbi </a:t>
            </a:r>
            <a:r>
              <a:rPr lang="hu-HU" smtClean="0"/>
              <a:t>hatvan évben</a:t>
            </a:r>
            <a:r>
              <a:rPr lang="hu-HU" dirty="0"/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803" y="1200151"/>
            <a:ext cx="2475961" cy="1930315"/>
            <a:chOff x="133803" y="1200151"/>
            <a:chExt cx="2475961" cy="1930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803" y="1200151"/>
              <a:ext cx="2475961" cy="14855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97783" y="2761134"/>
              <a:ext cx="1542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..ebből…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25357" y="1212344"/>
            <a:ext cx="2894786" cy="2261132"/>
            <a:chOff x="2625357" y="1212344"/>
            <a:chExt cx="2894786" cy="22611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6477" y="1212344"/>
              <a:ext cx="2843666" cy="18957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25357" y="3104144"/>
              <a:ext cx="1747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…ez lett…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07616" y="3774633"/>
            <a:ext cx="191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...aminek pedig…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86467" y="2487042"/>
            <a:ext cx="5227178" cy="2604413"/>
            <a:chOff x="4086467" y="2487042"/>
            <a:chExt cx="5227178" cy="26044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8346" y="3104144"/>
              <a:ext cx="2983260" cy="198731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98346" y="2487042"/>
              <a:ext cx="3415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...ilyen következményei vannak.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6467" y="3346289"/>
              <a:ext cx="1745166" cy="1745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7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globálisan növekvő szállítási igények…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2001"/>
            <a:ext cx="7905991" cy="339447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több járművet</a:t>
            </a:r>
          </a:p>
          <a:p>
            <a:r>
              <a:rPr lang="hu-HU" dirty="0" smtClean="0"/>
              <a:t>nagyobb úthálózatot</a:t>
            </a:r>
          </a:p>
          <a:p>
            <a:r>
              <a:rPr lang="hu-HU" dirty="0" smtClean="0"/>
              <a:t>több üzemanyagot</a:t>
            </a:r>
          </a:p>
          <a:p>
            <a:pPr marL="0" indent="0">
              <a:buNone/>
            </a:pPr>
            <a:r>
              <a:rPr lang="hu-HU" dirty="0" smtClean="0"/>
              <a:t>kívánnak.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..de…</a:t>
            </a:r>
          </a:p>
          <a:p>
            <a:r>
              <a:rPr lang="hu-HU" dirty="0"/>
              <a:t>v</a:t>
            </a:r>
            <a:r>
              <a:rPr lang="hu-HU" dirty="0" smtClean="0"/>
              <a:t>an elég helyünk?</a:t>
            </a:r>
          </a:p>
          <a:p>
            <a:r>
              <a:rPr lang="hu-HU" dirty="0" smtClean="0"/>
              <a:t>rendelkezünk elég erőforrással?</a:t>
            </a:r>
          </a:p>
          <a:p>
            <a:r>
              <a:rPr lang="hu-HU" dirty="0" smtClean="0"/>
              <a:t>megvannak-e a szükséges </a:t>
            </a:r>
            <a:r>
              <a:rPr lang="hu-HU" dirty="0" smtClean="0"/>
              <a:t>feltételek?</a:t>
            </a:r>
            <a:endParaRPr lang="hu-HU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5672" y="1602001"/>
            <a:ext cx="4402832" cy="218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380C5"/>
              </a:buClr>
              <a:buFont typeface="Arial" pitchFamily="34" charset="0"/>
              <a:buChar char="•"/>
              <a:defRPr sz="24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58426"/>
              </a:buClr>
              <a:buFont typeface="Arial" pitchFamily="34" charset="0"/>
              <a:buChar char="•"/>
              <a:defRPr sz="20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58426"/>
              </a:buClr>
              <a:buFont typeface="Arial" pitchFamily="34" charset="0"/>
              <a:buChar char="•"/>
              <a:defRPr sz="16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380C5"/>
              </a:buClr>
              <a:buFont typeface="Arial" pitchFamily="34" charset="0"/>
              <a:buChar char="•"/>
              <a:defRPr sz="16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…avagy csinálhatnánk-e mindezt...</a:t>
            </a:r>
          </a:p>
          <a:p>
            <a:r>
              <a:rPr lang="hu-HU" sz="2000" dirty="0" smtClean="0"/>
              <a:t>okosabban</a:t>
            </a:r>
          </a:p>
          <a:p>
            <a:r>
              <a:rPr lang="hu-HU" sz="2000" dirty="0" smtClean="0"/>
              <a:t>biztonságosabban</a:t>
            </a:r>
          </a:p>
          <a:p>
            <a:r>
              <a:rPr lang="hu-HU" sz="2000" dirty="0" err="1" smtClean="0"/>
              <a:t>környezetbarátabban</a:t>
            </a:r>
            <a:r>
              <a:rPr lang="hu-HU" sz="2000" dirty="0" smtClean="0"/>
              <a:t>?</a:t>
            </a:r>
          </a:p>
        </p:txBody>
      </p:sp>
      <p:pic>
        <p:nvPicPr>
          <p:cNvPr id="6" name="Picture 5" descr="http://researchimpact.files.wordpress.com/2013/05/questioning-ma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01" y="3679483"/>
            <a:ext cx="665690" cy="14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07088" y="3488219"/>
            <a:ext cx="1489721" cy="14143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u-H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</a:t>
            </a:r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enntarthatóan?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0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Intelligens Közlekedési Rendszerek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380C5"/>
              </a:buClr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380C5"/>
              </a:buClr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u-HU" sz="2000" dirty="0" smtClean="0"/>
              <a:t>Az </a:t>
            </a:r>
            <a:r>
              <a:rPr lang="hu-HU" sz="2000" dirty="0" smtClean="0"/>
              <a:t>IKR </a:t>
            </a:r>
            <a:r>
              <a:rPr lang="hu-HU" sz="2000" dirty="0" smtClean="0"/>
              <a:t>segítségével a közlekedés kihasználhatja </a:t>
            </a:r>
          </a:p>
          <a:p>
            <a:r>
              <a:rPr lang="hu-HU" sz="2000" dirty="0" smtClean="0"/>
              <a:t>a kommunikáció-technológiai forradalom eredményeit,</a:t>
            </a:r>
          </a:p>
          <a:p>
            <a:r>
              <a:rPr lang="hu-HU" sz="2000" dirty="0" smtClean="0"/>
              <a:t>az információ-technológiai forradalom eredményeit,</a:t>
            </a:r>
          </a:p>
          <a:p>
            <a:r>
              <a:rPr lang="hu-HU" sz="2000" dirty="0" smtClean="0"/>
              <a:t>az érzékelés-technológiai forradalom eredményeit.</a:t>
            </a:r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842" y="3218479"/>
            <a:ext cx="1063020" cy="565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412" y="4114629"/>
            <a:ext cx="1580060" cy="811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0286" y="2785216"/>
            <a:ext cx="2192804" cy="73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365" y="3453127"/>
            <a:ext cx="1650133" cy="123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921" y="4071927"/>
            <a:ext cx="1372405" cy="896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10" y="4303899"/>
            <a:ext cx="2033039" cy="730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7955" y="1791882"/>
            <a:ext cx="1122371" cy="612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25" y="3259575"/>
            <a:ext cx="505637" cy="536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0691" y="3783539"/>
            <a:ext cx="437640" cy="428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1533" y="3511506"/>
            <a:ext cx="398885" cy="414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7904" y="3259575"/>
            <a:ext cx="789166" cy="451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835" y="3897124"/>
            <a:ext cx="903033" cy="335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527" y="3841778"/>
            <a:ext cx="813093" cy="3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Intelligens Közlekedési Rendszerek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95687"/>
            <a:ext cx="7905991" cy="1169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…és mindenki számára elérhetővé tesznek olyan rendszereket, melyek akár csak egy évtizeddel ezelőtt is megfizethetetlenek voltak.</a:t>
            </a:r>
          </a:p>
          <a:p>
            <a:endParaRPr lang="hu-HU" sz="2000" dirty="0" smtClean="0"/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1" y="2379116"/>
            <a:ext cx="440283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380C5"/>
              </a:buClr>
              <a:buFont typeface="Arial" pitchFamily="34" charset="0"/>
              <a:buChar char="•"/>
              <a:defRPr sz="24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58426"/>
              </a:buClr>
              <a:buFont typeface="Arial" pitchFamily="34" charset="0"/>
              <a:buChar char="•"/>
              <a:defRPr sz="20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58426"/>
              </a:buClr>
              <a:buFont typeface="Arial" pitchFamily="34" charset="0"/>
              <a:buChar char="•"/>
              <a:defRPr sz="16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380C5"/>
              </a:buClr>
              <a:buFont typeface="Arial" pitchFamily="34" charset="0"/>
              <a:buChar char="•"/>
              <a:defRPr sz="16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smtClean="0"/>
              <a:t>beépített navigációt</a:t>
            </a:r>
          </a:p>
          <a:p>
            <a:r>
              <a:rPr lang="hu-HU" sz="1800" dirty="0" smtClean="0"/>
              <a:t>valós-idejű közlekedési információkat</a:t>
            </a:r>
          </a:p>
          <a:p>
            <a:r>
              <a:rPr lang="hu-HU" sz="1800" dirty="0" smtClean="0"/>
              <a:t>valós-idejű utazási információkat</a:t>
            </a:r>
          </a:p>
          <a:p>
            <a:r>
              <a:rPr lang="hu-HU" sz="1800" dirty="0"/>
              <a:t>fejlett ADAS rendszereket</a:t>
            </a:r>
          </a:p>
          <a:p>
            <a:endParaRPr lang="hu-HU" sz="1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2731" y="2379116"/>
            <a:ext cx="4402832" cy="218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380C5"/>
              </a:buClr>
              <a:buFont typeface="Arial" pitchFamily="34" charset="0"/>
              <a:buChar char="•"/>
              <a:defRPr sz="24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58426"/>
              </a:buClr>
              <a:buFont typeface="Arial" pitchFamily="34" charset="0"/>
              <a:buChar char="•"/>
              <a:defRPr sz="20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58426"/>
              </a:buClr>
              <a:buFont typeface="Arial" pitchFamily="34" charset="0"/>
              <a:buChar char="•"/>
              <a:defRPr sz="16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380C5"/>
              </a:buClr>
              <a:buFont typeface="Arial" pitchFamily="34" charset="0"/>
              <a:buChar char="•"/>
              <a:defRPr sz="16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smtClean="0"/>
              <a:t>automatikus </a:t>
            </a:r>
            <a:r>
              <a:rPr lang="hu-HU" sz="1800" dirty="0"/>
              <a:t>útdíj-fizetést</a:t>
            </a:r>
          </a:p>
          <a:p>
            <a:r>
              <a:rPr lang="hu-HU" sz="1800" dirty="0" smtClean="0"/>
              <a:t>automatikus segélyhívást</a:t>
            </a:r>
          </a:p>
          <a:p>
            <a:r>
              <a:rPr lang="hu-HU" sz="1800" dirty="0" smtClean="0"/>
              <a:t>flottakezelés és követés</a:t>
            </a:r>
          </a:p>
          <a:p>
            <a:r>
              <a:rPr lang="hu-HU" sz="1800" dirty="0" smtClean="0"/>
              <a:t>lopott-jármű követés</a:t>
            </a:r>
          </a:p>
          <a:p>
            <a:endParaRPr lang="hu-HU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43312"/>
            <a:ext cx="8229600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380C5"/>
              </a:buClr>
              <a:buFont typeface="Arial" pitchFamily="34" charset="0"/>
              <a:buChar char="•"/>
              <a:defRPr sz="24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58426"/>
              </a:buClr>
              <a:buFont typeface="Arial" pitchFamily="34" charset="0"/>
              <a:buChar char="•"/>
              <a:defRPr sz="20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58426"/>
              </a:buClr>
              <a:buFont typeface="Arial" pitchFamily="34" charset="0"/>
              <a:buChar char="•"/>
              <a:defRPr sz="16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380C5"/>
              </a:buClr>
              <a:buFont typeface="Arial" pitchFamily="34" charset="0"/>
              <a:buChar char="•"/>
              <a:defRPr sz="1600" kern="1200">
                <a:solidFill>
                  <a:srgbClr val="5656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1800" dirty="0" smtClean="0"/>
              <a:t>Azonban ezek a rendszerek nem képesek egy másikkal együttműködni valamint nem lehetséges az együttműködés a forgalom többi résztvevőjével sem.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60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Magányosan vagy </a:t>
            </a:r>
            <a:r>
              <a:rPr lang="hu-HU" sz="2400" dirty="0" smtClean="0"/>
              <a:t>összekapcsolva?</a:t>
            </a:r>
            <a:endParaRPr lang="hu-H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36053"/>
            <a:ext cx="7905991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Egyedülálló </a:t>
            </a:r>
            <a:r>
              <a:rPr lang="hu-HU" dirty="0"/>
              <a:t>vagy </a:t>
            </a:r>
            <a:r>
              <a:rPr lang="hu-HU" dirty="0" smtClean="0"/>
              <a:t>együttműködő intelligens közlekedés?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Trend:</a:t>
            </a:r>
          </a:p>
          <a:p>
            <a:r>
              <a:rPr lang="hu-HU" dirty="0"/>
              <a:t>Rendszerek egymáshoz és az infrastruktúrához is </a:t>
            </a:r>
            <a:r>
              <a:rPr lang="hu-HU" dirty="0" smtClean="0"/>
              <a:t>kapcsolódnak (</a:t>
            </a:r>
            <a:r>
              <a:rPr lang="hu-HU" dirty="0" err="1" smtClean="0"/>
              <a:t>okostelefonok</a:t>
            </a:r>
            <a:r>
              <a:rPr lang="hu-HU" dirty="0" smtClean="0"/>
              <a:t>, </a:t>
            </a:r>
            <a:r>
              <a:rPr lang="hu-HU" dirty="0" err="1" smtClean="0"/>
              <a:t>tabletek</a:t>
            </a:r>
            <a:r>
              <a:rPr lang="hu-HU" dirty="0" smtClean="0"/>
              <a:t>, „okos eszközök”)</a:t>
            </a:r>
            <a:endParaRPr lang="hu-HU" dirty="0"/>
          </a:p>
          <a:p>
            <a:r>
              <a:rPr lang="hu-HU" dirty="0"/>
              <a:t>A rendszerek </a:t>
            </a:r>
            <a:r>
              <a:rPr lang="hu-HU" dirty="0" smtClean="0"/>
              <a:t>közötti </a:t>
            </a:r>
            <a:r>
              <a:rPr lang="hu-HU" dirty="0"/>
              <a:t>interakció jellemzően terjed a mindennapi életben </a:t>
            </a:r>
            <a:r>
              <a:rPr lang="hu-HU" dirty="0" smtClean="0"/>
              <a:t>(közösség-alapú </a:t>
            </a:r>
            <a:r>
              <a:rPr lang="hu-HU" dirty="0" smtClean="0"/>
              <a:t>szolgáltatások…)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Kihívás:</a:t>
            </a:r>
          </a:p>
          <a:p>
            <a:r>
              <a:rPr lang="hu-HU" dirty="0" smtClean="0"/>
              <a:t>Lehet-e </a:t>
            </a:r>
            <a:r>
              <a:rPr lang="hu-HU" dirty="0"/>
              <a:t>bízni </a:t>
            </a:r>
            <a:r>
              <a:rPr lang="hu-HU" dirty="0" smtClean="0"/>
              <a:t>egy másik fél </a:t>
            </a:r>
            <a:r>
              <a:rPr lang="hu-HU" dirty="0"/>
              <a:t>által szolgáltatott információban?</a:t>
            </a:r>
          </a:p>
          <a:p>
            <a:r>
              <a:rPr lang="hu-HU" dirty="0"/>
              <a:t>Ki az adatok gazdája?</a:t>
            </a:r>
          </a:p>
          <a:p>
            <a:r>
              <a:rPr lang="hu-HU" dirty="0"/>
              <a:t>Ki felelős a megbízhatóságért?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10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Kooperatív </a:t>
            </a:r>
            <a:r>
              <a:rPr lang="hu-HU" sz="2800" dirty="0" smtClean="0"/>
              <a:t>intelligens közlekedés</a:t>
            </a:r>
            <a:endParaRPr lang="hu-H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050" y="1220045"/>
            <a:ext cx="5349691" cy="39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Összekapcsolva…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070"/>
            <a:ext cx="7905991" cy="3394472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Clr>
                <a:srgbClr val="1380C5"/>
              </a:buClr>
              <a:buFont typeface="Arial"/>
              <a:buChar char="•"/>
            </a:pPr>
            <a:r>
              <a:rPr lang="hu-HU" dirty="0"/>
              <a:t>V2V -  Tájékoztasd a forgalomban résztvevőket (IEEE 802.11p</a:t>
            </a:r>
            <a:r>
              <a:rPr lang="hu-HU" dirty="0" smtClean="0"/>
              <a:t>)</a:t>
            </a:r>
            <a:r>
              <a:rPr lang="hu-HU" dirty="0">
                <a:solidFill>
                  <a:srgbClr val="156BB8"/>
                </a:solidFill>
              </a:rPr>
              <a:t> </a:t>
            </a:r>
            <a:r>
              <a:rPr lang="hu-HU" dirty="0" smtClean="0">
                <a:solidFill>
                  <a:srgbClr val="156BB8"/>
                </a:solidFill>
              </a:rPr>
              <a:t>¹</a:t>
            </a:r>
            <a:endParaRPr lang="hu-HU" dirty="0"/>
          </a:p>
          <a:p>
            <a:pPr lvl="1"/>
            <a:r>
              <a:rPr lang="hu-HU" dirty="0"/>
              <a:t>Cooperative awareness message (CAM</a:t>
            </a:r>
            <a:r>
              <a:rPr lang="hu-HU" dirty="0" smtClean="0"/>
              <a:t>) (</a:t>
            </a:r>
            <a:r>
              <a:rPr lang="hu-HU" dirty="0"/>
              <a:t>ETSI TS </a:t>
            </a:r>
            <a:r>
              <a:rPr lang="hu-HU" dirty="0" smtClean="0"/>
              <a:t>102 637-2) </a:t>
            </a:r>
            <a:r>
              <a:rPr lang="hu-HU" dirty="0" smtClean="0">
                <a:solidFill>
                  <a:srgbClr val="156BB8"/>
                </a:solidFill>
              </a:rPr>
              <a:t>²</a:t>
            </a:r>
          </a:p>
          <a:p>
            <a:pPr lvl="1"/>
            <a:r>
              <a:rPr lang="hu-HU" dirty="0" err="1" smtClean="0"/>
              <a:t>Decentralized</a:t>
            </a:r>
            <a:r>
              <a:rPr lang="hu-HU" dirty="0" smtClean="0"/>
              <a:t> </a:t>
            </a:r>
            <a:r>
              <a:rPr lang="hu-HU" dirty="0" err="1" smtClean="0"/>
              <a:t>environmental</a:t>
            </a:r>
            <a:r>
              <a:rPr lang="hu-HU" dirty="0" smtClean="0"/>
              <a:t> </a:t>
            </a:r>
            <a:r>
              <a:rPr lang="hu-HU" dirty="0" err="1" smtClean="0"/>
              <a:t>notification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(DENM) (ETSI  TS 102 637-3) </a:t>
            </a:r>
            <a:r>
              <a:rPr lang="hu-HU" dirty="0" smtClean="0">
                <a:solidFill>
                  <a:srgbClr val="156BB8"/>
                </a:solidFill>
              </a:rPr>
              <a:t>³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marL="0" indent="0">
              <a:buNone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Kihívás: </a:t>
            </a:r>
            <a:r>
              <a:rPr lang="hu-HU" dirty="0"/>
              <a:t>10 </a:t>
            </a:r>
            <a:r>
              <a:rPr lang="hu-HU" dirty="0" smtClean="0"/>
              <a:t>Hz </a:t>
            </a:r>
            <a:r>
              <a:rPr lang="hu-HU" dirty="0"/>
              <a:t>CAM </a:t>
            </a:r>
            <a:r>
              <a:rPr lang="hu-HU" dirty="0" err="1" smtClean="0"/>
              <a:t>broadcast</a:t>
            </a:r>
            <a:r>
              <a:rPr lang="hu-HU" dirty="0" smtClean="0"/>
              <a:t> a </a:t>
            </a:r>
            <a:r>
              <a:rPr lang="hu-HU" dirty="0"/>
              <a:t>2 x 10 </a:t>
            </a:r>
            <a:r>
              <a:rPr lang="hu-HU" dirty="0" smtClean="0"/>
              <a:t>MHz-es csatornán hamar </a:t>
            </a:r>
            <a:r>
              <a:rPr lang="hu-HU" dirty="0"/>
              <a:t>channel congestion-t okoz. Congestion menedzsment? </a:t>
            </a:r>
            <a:r>
              <a:rPr lang="hu-HU" dirty="0" smtClean="0"/>
              <a:t>Csomagméret csökkentés? </a:t>
            </a:r>
            <a:r>
              <a:rPr lang="hu-HU" dirty="0" err="1" smtClean="0"/>
              <a:t>Broadcast</a:t>
            </a:r>
            <a:r>
              <a:rPr lang="hu-HU" dirty="0" smtClean="0"/>
              <a:t> </a:t>
            </a:r>
            <a:r>
              <a:rPr lang="hu-HU" dirty="0"/>
              <a:t>frekvencia </a:t>
            </a:r>
            <a:r>
              <a:rPr lang="hu-HU" dirty="0" smtClean="0"/>
              <a:t>csökkentés? </a:t>
            </a: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636972"/>
            <a:ext cx="1218912" cy="779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056" y="2636972"/>
            <a:ext cx="781200" cy="781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83768" y="2876634"/>
            <a:ext cx="511095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354674" y="2876634"/>
            <a:ext cx="504056" cy="288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19872" y="2516594"/>
            <a:ext cx="1512168" cy="965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extra adat mindenkinek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664" y="4561231"/>
            <a:ext cx="512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hlinkClick r:id="rId4"/>
              </a:rPr>
              <a:t>https://standards.ieee.org/findstds/standard/802.11p-2010.html</a:t>
            </a:r>
          </a:p>
          <a:p>
            <a:r>
              <a:rPr lang="hu-HU" sz="900" dirty="0" smtClean="0">
                <a:hlinkClick r:id="rId4"/>
              </a:rPr>
              <a:t>http</a:t>
            </a:r>
            <a:r>
              <a:rPr lang="hu-HU" sz="900" dirty="0">
                <a:hlinkClick r:id="rId4"/>
              </a:rPr>
              <a:t>://</a:t>
            </a:r>
            <a:r>
              <a:rPr lang="hu-HU" sz="900" dirty="0" smtClean="0">
                <a:hlinkClick r:id="rId4"/>
              </a:rPr>
              <a:t>www.etsi.org/deliver/etsi_ts/102600_102699/10263702/01.02.01_60/ts_10263702v010201p.pdf</a:t>
            </a:r>
            <a:r>
              <a:rPr lang="hu-HU" sz="900" dirty="0" smtClean="0"/>
              <a:t> </a:t>
            </a:r>
          </a:p>
          <a:p>
            <a:r>
              <a:rPr lang="hu-HU" sz="900" dirty="0">
                <a:hlinkClick r:id="rId5"/>
              </a:rPr>
              <a:t>http://</a:t>
            </a:r>
            <a:r>
              <a:rPr lang="hu-HU" sz="900" dirty="0" smtClean="0">
                <a:hlinkClick r:id="rId5"/>
              </a:rPr>
              <a:t>www.etsi.org/deliver/etsi_ts/102600_102699/10263703/01.01.01_60/ts_10263703v010101p.pdf</a:t>
            </a:r>
            <a:r>
              <a:rPr lang="hu-HU" sz="900" dirty="0" smtClean="0"/>
              <a:t>  </a:t>
            </a:r>
            <a:endParaRPr lang="hu-HU" sz="900" dirty="0"/>
          </a:p>
          <a:p>
            <a:r>
              <a:rPr lang="en-US" sz="900" dirty="0" smtClean="0">
                <a:hlinkClick r:id="rId6"/>
              </a:rPr>
              <a:t>https</a:t>
            </a:r>
            <a:r>
              <a:rPr lang="en-US" sz="900" dirty="0">
                <a:hlinkClick r:id="rId6"/>
              </a:rPr>
              <a:t>://</a:t>
            </a:r>
            <a:r>
              <a:rPr lang="en-US" sz="900" dirty="0" smtClean="0">
                <a:hlinkClick r:id="rId6"/>
              </a:rPr>
              <a:t>hal.inria.fr/hal-00799218/document</a:t>
            </a:r>
            <a:r>
              <a:rPr lang="hu-HU" sz="900" dirty="0" smtClean="0"/>
              <a:t> 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07210" y="4567688"/>
            <a:ext cx="2295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¹</a:t>
            </a:r>
          </a:p>
          <a:p>
            <a:r>
              <a:rPr lang="hu-HU" sz="900" dirty="0"/>
              <a:t>²</a:t>
            </a:r>
            <a:endParaRPr lang="hu-HU" sz="900" dirty="0" smtClean="0"/>
          </a:p>
          <a:p>
            <a:r>
              <a:rPr lang="hu-HU" sz="900" dirty="0" smtClean="0"/>
              <a:t>³</a:t>
            </a:r>
          </a:p>
          <a:p>
            <a:r>
              <a:rPr lang="hu-HU" sz="600" dirty="0"/>
              <a:t>4</a:t>
            </a:r>
            <a:endParaRPr lang="en-US" sz="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4280" y="402802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1" dirty="0" smtClean="0">
                <a:solidFill>
                  <a:srgbClr val="156BB8"/>
                </a:solidFill>
              </a:rPr>
              <a:t>4</a:t>
            </a:r>
            <a:endParaRPr lang="hu-HU" sz="800" b="1" dirty="0">
              <a:solidFill>
                <a:srgbClr val="156B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Közösen…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7390"/>
            <a:ext cx="4555314" cy="3608196"/>
          </a:xfrm>
        </p:spPr>
        <p:txBody>
          <a:bodyPr>
            <a:normAutofit fontScale="85000" lnSpcReduction="20000"/>
          </a:bodyPr>
          <a:lstStyle/>
          <a:p>
            <a:r>
              <a:rPr lang="hu-HU" sz="2600" dirty="0"/>
              <a:t>V2V - Kooperatív ADAS (IEEE 802.11p)</a:t>
            </a:r>
            <a:endParaRPr lang="en-US" sz="26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sz="2100" dirty="0"/>
          </a:p>
          <a:p>
            <a:pPr marL="0" indent="0">
              <a:buNone/>
            </a:pPr>
            <a:r>
              <a:rPr lang="hu-HU" sz="2600" dirty="0" smtClean="0">
                <a:solidFill>
                  <a:schemeClr val="accent6">
                    <a:lumMod val="75000"/>
                  </a:schemeClr>
                </a:solidFill>
              </a:rPr>
              <a:t>Kihívás: </a:t>
            </a:r>
            <a:r>
              <a:rPr lang="hu-HU" sz="2600" dirty="0"/>
              <a:t>Nincs egységes ADAS implementáció - konfiguráció.</a:t>
            </a:r>
          </a:p>
          <a:p>
            <a:pPr marL="0" indent="0">
              <a:buNone/>
            </a:pPr>
            <a:r>
              <a:rPr lang="hu-HU" sz="2600" dirty="0"/>
              <a:t>Megbízni vagy sem a másik gyártó termékében?</a:t>
            </a:r>
          </a:p>
          <a:p>
            <a:pPr marL="0" indent="0">
              <a:buNone/>
            </a:pPr>
            <a:r>
              <a:rPr lang="hu-HU" sz="2600" dirty="0"/>
              <a:t>Ki a felelős ha megtörténik a baj</a:t>
            </a:r>
            <a:r>
              <a:rPr lang="hu-HU" sz="2600" dirty="0" smtClean="0"/>
              <a:t>? *</a:t>
            </a:r>
            <a:endParaRPr lang="hu-HU" sz="2600" dirty="0"/>
          </a:p>
          <a:p>
            <a:pPr marL="0" indent="0">
              <a:buNone/>
            </a:pPr>
            <a:r>
              <a:rPr lang="hu-HU" sz="2600" dirty="0"/>
              <a:t>Egységes szabványra, szabályozásra van szükség</a:t>
            </a:r>
            <a:r>
              <a:rPr lang="hu-HU" sz="2600" dirty="0" smtClean="0"/>
              <a:t>.</a:t>
            </a:r>
            <a:endParaRPr lang="hu-HU" sz="2600" dirty="0"/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888" y="1460667"/>
            <a:ext cx="3660701" cy="1909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6858253" y="3524677"/>
            <a:ext cx="395313" cy="340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32734" y="3945322"/>
            <a:ext cx="1685482" cy="951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én </a:t>
            </a:r>
            <a:r>
              <a:rPr lang="hu-HU" dirty="0" smtClean="0"/>
              <a:t>érzékelőm </a:t>
            </a:r>
            <a:r>
              <a:rPr lang="hu-HU" dirty="0" smtClean="0"/>
              <a:t>a tied 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4910142"/>
            <a:ext cx="8342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4"/>
              </a:rPr>
              <a:t>http://</a:t>
            </a:r>
            <a:r>
              <a:rPr lang="en-US" sz="800" dirty="0" smtClean="0">
                <a:hlinkClick r:id="rId4"/>
              </a:rPr>
              <a:t>www.imobilitysupport.eu/library/imobility-forum/working-groups/active/legal-issues/meetings-8/2012-6/10-jul-2012/1869-li-wg-legal-aspects-of-cooperative-systems-c2x-10-jul-2012/file</a:t>
            </a:r>
            <a:r>
              <a:rPr lang="hu-HU" sz="800" dirty="0" smtClean="0"/>
              <a:t> 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278863" y="487823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*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699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756</Words>
  <Application>Microsoft Office PowerPoint</Application>
  <PresentationFormat>On-screen Show (16:9)</PresentationFormat>
  <Paragraphs>181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Egyéni tervezés</vt:lpstr>
      <vt:lpstr>1_Egyéni tervezés</vt:lpstr>
      <vt:lpstr>Intelligens közlekedés</vt:lpstr>
      <vt:lpstr>Az utóbbi hatvan évben…</vt:lpstr>
      <vt:lpstr>A globálisan növekvő szállítási igények…</vt:lpstr>
      <vt:lpstr>Intelligens Közlekedési Rendszerek</vt:lpstr>
      <vt:lpstr>Intelligens Közlekedési Rendszerek</vt:lpstr>
      <vt:lpstr>Magányosan vagy összekapcsolva?</vt:lpstr>
      <vt:lpstr>Kooperatív intelligens közlekedés</vt:lpstr>
      <vt:lpstr>Összekapcsolva…</vt:lpstr>
      <vt:lpstr>Közösen…</vt:lpstr>
      <vt:lpstr>Okosabban…</vt:lpstr>
      <vt:lpstr>Globális use-case</vt:lpstr>
      <vt:lpstr>Kooperatív IKR Európában</vt:lpstr>
      <vt:lpstr>Kooperatív IKR Európában</vt:lpstr>
      <vt:lpstr>Vezető nélküli járművek</vt:lpstr>
      <vt:lpstr>További kihívások</vt:lpstr>
      <vt:lpstr>A helye az okos városban</vt:lpstr>
      <vt:lpstr>Köszönöm a figyelmet</vt:lpstr>
    </vt:vector>
  </TitlesOfParts>
  <Company>NNG North America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Rehm</dc:creator>
  <cp:lastModifiedBy>András CSEPINSZKY</cp:lastModifiedBy>
  <cp:revision>74</cp:revision>
  <dcterms:created xsi:type="dcterms:W3CDTF">2015-01-21T19:55:09Z</dcterms:created>
  <dcterms:modified xsi:type="dcterms:W3CDTF">2016-05-24T14:42:23Z</dcterms:modified>
</cp:coreProperties>
</file>